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7"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
      <p:font typeface="Inter Bold" panose="020B0604020202020204" charset="0"/>
      <p:regular r:id="rId18"/>
    </p:embeddedFont>
    <p:embeddedFont>
      <p:font typeface="Libre Franklin Black" pitchFamily="2" charset="0"/>
      <p:regular r:id="rId19"/>
      <p:bold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Medium" panose="00000600000000000000" pitchFamily="2" charset="0"/>
      <p:regular r:id="rId27"/>
      <p:italic r:id="rId28"/>
    </p:embeddedFont>
    <p:embeddedFont>
      <p:font typeface="Poppins Medium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5.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6.jpeg"/><Relationship Id="rId4" Type="http://schemas.openxmlformats.org/officeDocument/2006/relationships/image" Target="../media/image8.png"/><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7.jpeg"/><Relationship Id="rId4" Type="http://schemas.openxmlformats.org/officeDocument/2006/relationships/image" Target="../media/image8.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8.jpeg"/><Relationship Id="rId4" Type="http://schemas.openxmlformats.org/officeDocument/2006/relationships/image" Target="../media/image8.pn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1.svg"/><Relationship Id="rId12"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8405" y="-2134376"/>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830341" y="2924683"/>
            <a:ext cx="4185653" cy="1316578"/>
          </a:xfrm>
          <a:prstGeom prst="rect">
            <a:avLst/>
          </a:prstGeom>
        </p:spPr>
      </p:pic>
      <p:sp>
        <p:nvSpPr>
          <p:cNvPr id="11" name="TextBox 11"/>
          <p:cNvSpPr txBox="1"/>
          <p:nvPr/>
        </p:nvSpPr>
        <p:spPr>
          <a:xfrm>
            <a:off x="3349117" y="4164637"/>
            <a:ext cx="11589765" cy="1725414"/>
          </a:xfrm>
          <a:prstGeom prst="rect">
            <a:avLst/>
          </a:prstGeom>
        </p:spPr>
        <p:txBody>
          <a:bodyPr lIns="0" tIns="0" rIns="0" bIns="0" rtlCol="0" anchor="t">
            <a:spAutoFit/>
          </a:bodyPr>
          <a:lstStyle/>
          <a:p>
            <a:pPr algn="ctr">
              <a:lnSpc>
                <a:spcPts val="14098"/>
              </a:lnSpc>
              <a:spcBef>
                <a:spcPct val="0"/>
              </a:spcBef>
            </a:pPr>
            <a:r>
              <a:rPr lang="en-US" sz="10070" dirty="0">
                <a:solidFill>
                  <a:srgbClr val="FFFFFF"/>
                </a:solidFill>
                <a:latin typeface="Inter"/>
              </a:rPr>
              <a:t>GROUP - 17 </a:t>
            </a:r>
          </a:p>
        </p:txBody>
      </p:sp>
      <p:sp>
        <p:nvSpPr>
          <p:cNvPr id="12" name="TextBox 12"/>
          <p:cNvSpPr txBox="1"/>
          <p:nvPr/>
        </p:nvSpPr>
        <p:spPr>
          <a:xfrm>
            <a:off x="7162003" y="3071197"/>
            <a:ext cx="3522329" cy="970164"/>
          </a:xfrm>
          <a:prstGeom prst="rect">
            <a:avLst/>
          </a:prstGeom>
        </p:spPr>
        <p:txBody>
          <a:bodyPr lIns="0" tIns="0" rIns="0" bIns="0" rtlCol="0" anchor="t">
            <a:spAutoFit/>
          </a:bodyPr>
          <a:lstStyle/>
          <a:p>
            <a:pPr algn="ctr">
              <a:lnSpc>
                <a:spcPts val="7951"/>
              </a:lnSpc>
              <a:spcBef>
                <a:spcPct val="0"/>
              </a:spcBef>
            </a:pPr>
            <a:r>
              <a:rPr lang="en-US" sz="5679">
                <a:solidFill>
                  <a:srgbClr val="FFFFFF"/>
                </a:solidFill>
                <a:latin typeface="Poppins Bold"/>
              </a:rPr>
              <a:t>LIFIVerse </a:t>
            </a:r>
            <a:endParaRPr lang="en-US" sz="5679" dirty="0">
              <a:solidFill>
                <a:srgbClr val="FFFFFF"/>
              </a:solidFill>
              <a:latin typeface="Poppins Bold"/>
            </a:endParaRPr>
          </a:p>
        </p:txBody>
      </p:sp>
      <p:sp>
        <p:nvSpPr>
          <p:cNvPr id="13" name="TextBox 13"/>
          <p:cNvSpPr txBox="1"/>
          <p:nvPr/>
        </p:nvSpPr>
        <p:spPr>
          <a:xfrm>
            <a:off x="5574607" y="6185692"/>
            <a:ext cx="7029155" cy="2288960"/>
          </a:xfrm>
          <a:prstGeom prst="rect">
            <a:avLst/>
          </a:prstGeom>
        </p:spPr>
        <p:txBody>
          <a:bodyPr lIns="0" tIns="0" rIns="0" bIns="0" rtlCol="0" anchor="t">
            <a:spAutoFit/>
          </a:bodyPr>
          <a:lstStyle/>
          <a:p>
            <a:pPr algn="ctr">
              <a:lnSpc>
                <a:spcPts val="2994"/>
              </a:lnSpc>
            </a:pPr>
            <a:r>
              <a:rPr lang="en-US" sz="2138" dirty="0">
                <a:solidFill>
                  <a:srgbClr val="FFFFFF"/>
                </a:solidFill>
                <a:latin typeface="Poppins"/>
              </a:rPr>
              <a:t>Shalu      - B20229 </a:t>
            </a:r>
          </a:p>
          <a:p>
            <a:pPr algn="ctr">
              <a:lnSpc>
                <a:spcPts val="2994"/>
              </a:lnSpc>
            </a:pPr>
            <a:r>
              <a:rPr lang="en-US" sz="2138" dirty="0">
                <a:solidFill>
                  <a:srgbClr val="FFFFFF"/>
                </a:solidFill>
                <a:latin typeface="Poppins"/>
              </a:rPr>
              <a:t>Aryaka    - B20185</a:t>
            </a:r>
          </a:p>
          <a:p>
            <a:pPr algn="ctr">
              <a:lnSpc>
                <a:spcPts val="2994"/>
              </a:lnSpc>
            </a:pPr>
            <a:r>
              <a:rPr lang="en-US" sz="2138" dirty="0">
                <a:solidFill>
                  <a:srgbClr val="FFFFFF"/>
                </a:solidFill>
                <a:latin typeface="Poppins"/>
              </a:rPr>
              <a:t>Pranav    - B20095</a:t>
            </a:r>
          </a:p>
          <a:p>
            <a:pPr algn="ctr">
              <a:lnSpc>
                <a:spcPts val="2994"/>
              </a:lnSpc>
            </a:pPr>
            <a:r>
              <a:rPr lang="en-US" sz="2138" dirty="0">
                <a:solidFill>
                  <a:srgbClr val="FFFFFF"/>
                </a:solidFill>
                <a:latin typeface="Poppins"/>
              </a:rPr>
              <a:t>Atharva  - B20282</a:t>
            </a:r>
          </a:p>
          <a:p>
            <a:pPr algn="ctr">
              <a:lnSpc>
                <a:spcPts val="2994"/>
              </a:lnSpc>
            </a:pPr>
            <a:r>
              <a:rPr lang="en-US" sz="2138" dirty="0">
                <a:solidFill>
                  <a:srgbClr val="FFFFFF"/>
                </a:solidFill>
                <a:latin typeface="Poppins"/>
              </a:rPr>
              <a:t>Jayanth  - B20158</a:t>
            </a:r>
          </a:p>
          <a:p>
            <a:pPr algn="ctr">
              <a:lnSpc>
                <a:spcPts val="2994"/>
              </a:lnSpc>
            </a:pPr>
            <a:r>
              <a:rPr lang="en-US" sz="2138" dirty="0">
                <a:solidFill>
                  <a:srgbClr val="FFFFFF"/>
                </a:solidFill>
                <a:latin typeface="Poppins"/>
              </a:rPr>
              <a:t>Yashwant  - B20074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01" y="2171700"/>
            <a:ext cx="4724399" cy="3276599"/>
          </a:xfrm>
          <a:prstGeom prst="rect">
            <a:avLst/>
          </a:prstGeom>
        </p:spPr>
      </p:pic>
      <p:sp>
        <p:nvSpPr>
          <p:cNvPr id="3" name="TextBox 3"/>
          <p:cNvSpPr txBox="1"/>
          <p:nvPr/>
        </p:nvSpPr>
        <p:spPr>
          <a:xfrm>
            <a:off x="6096000" y="588450"/>
            <a:ext cx="4999583" cy="1038225"/>
          </a:xfrm>
          <a:prstGeom prst="rect">
            <a:avLst/>
          </a:prstGeom>
        </p:spPr>
        <p:txBody>
          <a:bodyPr lIns="0" tIns="0" rIns="0" bIns="0" rtlCol="0" anchor="t">
            <a:spAutoFit/>
          </a:bodyPr>
          <a:lstStyle/>
          <a:p>
            <a:pPr algn="ctr">
              <a:lnSpc>
                <a:spcPts val="8400"/>
              </a:lnSpc>
              <a:spcBef>
                <a:spcPct val="0"/>
              </a:spcBef>
            </a:pPr>
            <a:r>
              <a:rPr lang="en-US" sz="6000" dirty="0">
                <a:solidFill>
                  <a:srgbClr val="F3BE66"/>
                </a:solidFill>
                <a:latin typeface="Inter Bold"/>
              </a:rPr>
              <a:t>Future Scope</a:t>
            </a:r>
          </a:p>
        </p:txBody>
      </p:sp>
      <p:sp>
        <p:nvSpPr>
          <p:cNvPr id="4" name="TextBox 4"/>
          <p:cNvSpPr txBox="1"/>
          <p:nvPr/>
        </p:nvSpPr>
        <p:spPr>
          <a:xfrm>
            <a:off x="1028700" y="7737327"/>
            <a:ext cx="3289935" cy="826169"/>
          </a:xfrm>
          <a:prstGeom prst="rect">
            <a:avLst/>
          </a:prstGeom>
        </p:spPr>
        <p:txBody>
          <a:bodyPr lIns="0" tIns="0" rIns="0" bIns="0" rtlCol="0" anchor="t">
            <a:spAutoFit/>
          </a:bodyPr>
          <a:lstStyle/>
          <a:p>
            <a:pPr>
              <a:lnSpc>
                <a:spcPts val="2238"/>
              </a:lnSpc>
              <a:spcBef>
                <a:spcPct val="0"/>
              </a:spcBef>
            </a:pPr>
            <a:r>
              <a:rPr lang="en-US" sz="1598" dirty="0">
                <a:solidFill>
                  <a:srgbClr val="FFFFFF"/>
                </a:solidFill>
                <a:latin typeface="Inter"/>
              </a:rPr>
              <a:t> Li-Fi is much cheaper than</a:t>
            </a:r>
          </a:p>
          <a:p>
            <a:pPr>
              <a:lnSpc>
                <a:spcPts val="2238"/>
              </a:lnSpc>
              <a:spcBef>
                <a:spcPct val="0"/>
              </a:spcBef>
            </a:pPr>
            <a:r>
              <a:rPr lang="en-US" sz="1598" dirty="0">
                <a:solidFill>
                  <a:srgbClr val="FFFFFF"/>
                </a:solidFill>
                <a:latin typeface="Inter"/>
              </a:rPr>
              <a:t> Wi-Fi and is expected to be </a:t>
            </a:r>
          </a:p>
          <a:p>
            <a:pPr>
              <a:lnSpc>
                <a:spcPts val="2238"/>
              </a:lnSpc>
              <a:spcBef>
                <a:spcPct val="0"/>
              </a:spcBef>
            </a:pPr>
            <a:r>
              <a:rPr lang="en-US" sz="1598" dirty="0">
                <a:solidFill>
                  <a:srgbClr val="FFFFFF"/>
                </a:solidFill>
                <a:latin typeface="Inter"/>
              </a:rPr>
              <a:t> faster than Wi-Fi in coming years</a:t>
            </a:r>
            <a:r>
              <a:rPr lang="en-US" sz="1598" dirty="0">
                <a:solidFill>
                  <a:srgbClr val="F3BE66"/>
                </a:solidFill>
                <a:latin typeface="Inter"/>
              </a:rPr>
              <a:t>.</a:t>
            </a:r>
          </a:p>
        </p:txBody>
      </p:sp>
      <p:sp>
        <p:nvSpPr>
          <p:cNvPr id="5" name="TextBox 5"/>
          <p:cNvSpPr txBox="1"/>
          <p:nvPr/>
        </p:nvSpPr>
        <p:spPr>
          <a:xfrm>
            <a:off x="12169457" y="5820774"/>
            <a:ext cx="3229769" cy="1102241"/>
          </a:xfrm>
          <a:prstGeom prst="rect">
            <a:avLst/>
          </a:prstGeom>
        </p:spPr>
        <p:txBody>
          <a:bodyPr lIns="0" tIns="0" rIns="0" bIns="0" rtlCol="0" anchor="t">
            <a:spAutoFit/>
          </a:bodyPr>
          <a:lstStyle/>
          <a:p>
            <a:pPr>
              <a:lnSpc>
                <a:spcPts val="2246"/>
              </a:lnSpc>
              <a:spcBef>
                <a:spcPct val="0"/>
              </a:spcBef>
            </a:pPr>
            <a:r>
              <a:rPr lang="en-US" sz="1604" dirty="0">
                <a:solidFill>
                  <a:srgbClr val="FFFFFF"/>
                </a:solidFill>
                <a:latin typeface="Inter"/>
              </a:rPr>
              <a:t> Li-Fi has the benefit of being</a:t>
            </a:r>
          </a:p>
          <a:p>
            <a:pPr>
              <a:lnSpc>
                <a:spcPts val="2246"/>
              </a:lnSpc>
              <a:spcBef>
                <a:spcPct val="0"/>
              </a:spcBef>
            </a:pPr>
            <a:r>
              <a:rPr lang="en-US" sz="1604" dirty="0">
                <a:solidFill>
                  <a:srgbClr val="FFFFFF"/>
                </a:solidFill>
                <a:latin typeface="Inter"/>
              </a:rPr>
              <a:t> able to be used without</a:t>
            </a:r>
          </a:p>
          <a:p>
            <a:pPr>
              <a:lnSpc>
                <a:spcPts val="2246"/>
              </a:lnSpc>
              <a:spcBef>
                <a:spcPct val="0"/>
              </a:spcBef>
            </a:pPr>
            <a:r>
              <a:rPr lang="en-US" sz="1604" dirty="0">
                <a:solidFill>
                  <a:srgbClr val="FFFFFF"/>
                </a:solidFill>
                <a:latin typeface="Inter"/>
              </a:rPr>
              <a:t> interfering in electromagnetically</a:t>
            </a:r>
          </a:p>
          <a:p>
            <a:pPr>
              <a:lnSpc>
                <a:spcPts val="2246"/>
              </a:lnSpc>
              <a:spcBef>
                <a:spcPct val="0"/>
              </a:spcBef>
            </a:pPr>
            <a:r>
              <a:rPr lang="en-US" sz="1604" dirty="0">
                <a:solidFill>
                  <a:srgbClr val="FFFFFF"/>
                </a:solidFill>
                <a:latin typeface="Inter"/>
              </a:rPr>
              <a:t> sensitive environments</a:t>
            </a:r>
          </a:p>
        </p:txBody>
      </p:sp>
      <p:sp>
        <p:nvSpPr>
          <p:cNvPr id="6" name="TextBox 6"/>
          <p:cNvSpPr txBox="1"/>
          <p:nvPr/>
        </p:nvSpPr>
        <p:spPr>
          <a:xfrm>
            <a:off x="1028700" y="5819866"/>
            <a:ext cx="3064827" cy="1102360"/>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Inter"/>
              </a:rPr>
              <a:t> Li-Fi is more secure as it has</a:t>
            </a:r>
          </a:p>
          <a:p>
            <a:pPr algn="just">
              <a:lnSpc>
                <a:spcPts val="2239"/>
              </a:lnSpc>
              <a:spcBef>
                <a:spcPct val="0"/>
              </a:spcBef>
            </a:pPr>
            <a:r>
              <a:rPr lang="en-US" sz="1599" dirty="0">
                <a:solidFill>
                  <a:srgbClr val="FFFFFF"/>
                </a:solidFill>
                <a:latin typeface="Inter"/>
              </a:rPr>
              <a:t> a very short range and it also</a:t>
            </a:r>
          </a:p>
          <a:p>
            <a:pPr algn="just">
              <a:lnSpc>
                <a:spcPts val="2239"/>
              </a:lnSpc>
              <a:spcBef>
                <a:spcPct val="0"/>
              </a:spcBef>
            </a:pPr>
            <a:r>
              <a:rPr lang="en-US" sz="1599" dirty="0">
                <a:solidFill>
                  <a:srgbClr val="FFFFFF"/>
                </a:solidFill>
                <a:latin typeface="Inter"/>
              </a:rPr>
              <a:t> cannot penetrate through walls</a:t>
            </a:r>
          </a:p>
          <a:p>
            <a:pPr algn="just">
              <a:lnSpc>
                <a:spcPts val="2239"/>
              </a:lnSpc>
              <a:spcBef>
                <a:spcPct val="0"/>
              </a:spcBef>
            </a:pPr>
            <a:r>
              <a:rPr lang="en-US" sz="1599" dirty="0">
                <a:solidFill>
                  <a:srgbClr val="FFFFFF"/>
                </a:solidFill>
                <a:latin typeface="Inter"/>
              </a:rPr>
              <a:t> and is difficult to hack</a:t>
            </a:r>
          </a:p>
        </p:txBody>
      </p:sp>
      <p:sp>
        <p:nvSpPr>
          <p:cNvPr id="7" name="TextBox 7"/>
          <p:cNvSpPr txBox="1"/>
          <p:nvPr/>
        </p:nvSpPr>
        <p:spPr>
          <a:xfrm>
            <a:off x="5974899" y="5819866"/>
            <a:ext cx="3998277" cy="1102330"/>
          </a:xfrm>
          <a:prstGeom prst="rect">
            <a:avLst/>
          </a:prstGeom>
        </p:spPr>
        <p:txBody>
          <a:bodyPr lIns="0" tIns="0" rIns="0" bIns="0" rtlCol="0" anchor="t">
            <a:spAutoFit/>
          </a:bodyPr>
          <a:lstStyle/>
          <a:p>
            <a:pPr>
              <a:lnSpc>
                <a:spcPts val="2241"/>
              </a:lnSpc>
              <a:spcBef>
                <a:spcPct val="0"/>
              </a:spcBef>
            </a:pPr>
            <a:r>
              <a:rPr lang="en-US" sz="1601" dirty="0">
                <a:solidFill>
                  <a:srgbClr val="FFFFFF"/>
                </a:solidFill>
                <a:latin typeface="Inter"/>
              </a:rPr>
              <a:t> The application and development of Li-Fi</a:t>
            </a:r>
          </a:p>
          <a:p>
            <a:pPr>
              <a:lnSpc>
                <a:spcPts val="2241"/>
              </a:lnSpc>
              <a:spcBef>
                <a:spcPct val="0"/>
              </a:spcBef>
            </a:pPr>
            <a:r>
              <a:rPr lang="en-US" sz="1601" dirty="0">
                <a:solidFill>
                  <a:srgbClr val="FFFFFF"/>
                </a:solidFill>
                <a:latin typeface="Inter"/>
              </a:rPr>
              <a:t> technologies have a lot of potential</a:t>
            </a:r>
          </a:p>
          <a:p>
            <a:pPr>
              <a:lnSpc>
                <a:spcPts val="2241"/>
              </a:lnSpc>
              <a:spcBef>
                <a:spcPct val="0"/>
              </a:spcBef>
            </a:pPr>
            <a:r>
              <a:rPr lang="en-US" sz="1601" dirty="0">
                <a:solidFill>
                  <a:srgbClr val="FFFFFF"/>
                </a:solidFill>
                <a:latin typeface="Inter"/>
              </a:rPr>
              <a:t> because light is available everywhere</a:t>
            </a:r>
          </a:p>
          <a:p>
            <a:pPr>
              <a:lnSpc>
                <a:spcPts val="2241"/>
              </a:lnSpc>
              <a:spcBef>
                <a:spcPct val="0"/>
              </a:spcBef>
            </a:pPr>
            <a:r>
              <a:rPr lang="en-US" sz="1601" dirty="0">
                <a:solidFill>
                  <a:srgbClr val="FFFFFF"/>
                </a:solidFill>
                <a:latin typeface="Inter"/>
              </a:rPr>
              <a:t> and is free to use</a:t>
            </a:r>
          </a:p>
        </p:txBody>
      </p:sp>
      <p:sp>
        <p:nvSpPr>
          <p:cNvPr id="8" name="TextBox 8"/>
          <p:cNvSpPr txBox="1"/>
          <p:nvPr/>
        </p:nvSpPr>
        <p:spPr>
          <a:xfrm>
            <a:off x="5974899" y="7737327"/>
            <a:ext cx="2963386" cy="8261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Inter"/>
              </a:rPr>
              <a:t> Each Li-Fi Bulb will be able </a:t>
            </a:r>
          </a:p>
          <a:p>
            <a:pPr>
              <a:lnSpc>
                <a:spcPts val="2239"/>
              </a:lnSpc>
              <a:spcBef>
                <a:spcPct val="0"/>
              </a:spcBef>
            </a:pPr>
            <a:r>
              <a:rPr lang="en-US" sz="1599" dirty="0">
                <a:solidFill>
                  <a:srgbClr val="FFFFFF"/>
                </a:solidFill>
                <a:latin typeface="Inter"/>
              </a:rPr>
              <a:t> to transfer data as the</a:t>
            </a:r>
          </a:p>
          <a:p>
            <a:pPr>
              <a:lnSpc>
                <a:spcPts val="2239"/>
              </a:lnSpc>
              <a:spcBef>
                <a:spcPct val="0"/>
              </a:spcBef>
            </a:pPr>
            <a:r>
              <a:rPr lang="en-US" sz="1599" dirty="0">
                <a:solidFill>
                  <a:srgbClr val="FFFFFF"/>
                </a:solidFill>
                <a:latin typeface="Inter"/>
              </a:rPr>
              <a:t> technology is more developed</a:t>
            </a:r>
          </a:p>
        </p:txBody>
      </p:sp>
      <p:sp>
        <p:nvSpPr>
          <p:cNvPr id="9" name="TextBox 9"/>
          <p:cNvSpPr txBox="1"/>
          <p:nvPr/>
        </p:nvSpPr>
        <p:spPr>
          <a:xfrm>
            <a:off x="12147393" y="7737327"/>
            <a:ext cx="2825750" cy="8261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Inter"/>
              </a:rPr>
              <a:t> The Li-Fi market is projected</a:t>
            </a:r>
          </a:p>
          <a:p>
            <a:pPr>
              <a:lnSpc>
                <a:spcPts val="2239"/>
              </a:lnSpc>
              <a:spcBef>
                <a:spcPct val="0"/>
              </a:spcBef>
            </a:pPr>
            <a:r>
              <a:rPr lang="en-US" sz="1599" dirty="0">
                <a:solidFill>
                  <a:srgbClr val="FFFFFF"/>
                </a:solidFill>
                <a:latin typeface="Inter"/>
              </a:rPr>
              <a:t> to be worth over</a:t>
            </a:r>
            <a:r>
              <a:rPr lang="en-US" sz="1599" dirty="0">
                <a:solidFill>
                  <a:srgbClr val="F3BE66"/>
                </a:solidFill>
                <a:latin typeface="Inter Bold"/>
              </a:rPr>
              <a:t> $6 billion</a:t>
            </a:r>
          </a:p>
          <a:p>
            <a:pPr>
              <a:lnSpc>
                <a:spcPts val="2239"/>
              </a:lnSpc>
              <a:spcBef>
                <a:spcPct val="0"/>
              </a:spcBef>
            </a:pPr>
            <a:r>
              <a:rPr lang="en-US" sz="1599" dirty="0">
                <a:solidFill>
                  <a:srgbClr val="FFFFFF"/>
                </a:solidFill>
                <a:latin typeface="Inter"/>
              </a:rPr>
              <a:t> per year by 2025</a:t>
            </a:r>
          </a:p>
        </p:txBody>
      </p:sp>
      <p:pic>
        <p:nvPicPr>
          <p:cNvPr id="10" name="Picture 5">
            <a:extLst>
              <a:ext uri="{FF2B5EF4-FFF2-40B4-BE49-F238E27FC236}">
                <a16:creationId xmlns:a16="http://schemas.microsoft.com/office/drawing/2014/main" id="{9F9916B7-9E02-45F4-B05A-103D0DBADA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11" name="Picture 6">
            <a:extLst>
              <a:ext uri="{FF2B5EF4-FFF2-40B4-BE49-F238E27FC236}">
                <a16:creationId xmlns:a16="http://schemas.microsoft.com/office/drawing/2014/main" id="{E7FEE4F1-60BD-4284-9BBE-2F8F439560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pic>
        <p:nvPicPr>
          <p:cNvPr id="12" name="Picture 7">
            <a:extLst>
              <a:ext uri="{FF2B5EF4-FFF2-40B4-BE49-F238E27FC236}">
                <a16:creationId xmlns:a16="http://schemas.microsoft.com/office/drawing/2014/main" id="{70CB7717-FB71-4C4E-8359-32D1B0BF69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73177" y="2261381"/>
            <a:ext cx="5647824" cy="3110719"/>
          </a:xfrm>
          <a:prstGeom prst="rect">
            <a:avLst/>
          </a:prstGeom>
        </p:spPr>
      </p:pic>
      <p:sp>
        <p:nvSpPr>
          <p:cNvPr id="13" name="TextBox 12">
            <a:extLst>
              <a:ext uri="{FF2B5EF4-FFF2-40B4-BE49-F238E27FC236}">
                <a16:creationId xmlns:a16="http://schemas.microsoft.com/office/drawing/2014/main" id="{053534A3-963D-490E-9A40-48C0DCDC6CFE}"/>
              </a:ext>
            </a:extLst>
          </p:cNvPr>
          <p:cNvSpPr txBox="1"/>
          <p:nvPr/>
        </p:nvSpPr>
        <p:spPr>
          <a:xfrm>
            <a:off x="10058400" y="2653002"/>
            <a:ext cx="5791199" cy="1692771"/>
          </a:xfrm>
          <a:prstGeom prst="rect">
            <a:avLst/>
          </a:prstGeom>
          <a:noFill/>
        </p:spPr>
        <p:txBody>
          <a:bodyPr wrap="square" rtlCol="0">
            <a:spAutoFit/>
          </a:bodyPr>
          <a:lstStyle/>
          <a:p>
            <a:r>
              <a:rPr lang="en-IN" sz="2400" b="1" i="1" u="sng" dirty="0">
                <a:solidFill>
                  <a:schemeClr val="accent2">
                    <a:lumMod val="75000"/>
                  </a:schemeClr>
                </a:solidFill>
              </a:rPr>
              <a:t>Current Scenario</a:t>
            </a:r>
          </a:p>
          <a:p>
            <a:endParaRPr lang="en-IN" sz="2000" dirty="0">
              <a:solidFill>
                <a:schemeClr val="accent5">
                  <a:lumMod val="20000"/>
                  <a:lumOff val="80000"/>
                </a:schemeClr>
              </a:solidFill>
            </a:endParaRPr>
          </a:p>
          <a:p>
            <a:r>
              <a:rPr lang="en-IN" sz="2000" dirty="0">
                <a:solidFill>
                  <a:schemeClr val="accent5">
                    <a:lumMod val="20000"/>
                    <a:lumOff val="80000"/>
                  </a:schemeClr>
                </a:solidFill>
              </a:rPr>
              <a:t>-OPPO is trying to build a Li-Fi based smartphone      which is much faster than Wi-Fi</a:t>
            </a:r>
          </a:p>
          <a:p>
            <a:r>
              <a:rPr lang="en-IN" sz="2000" dirty="0">
                <a:solidFill>
                  <a:schemeClr val="accent5">
                    <a:lumMod val="20000"/>
                    <a:lumOff val="80000"/>
                  </a:schemeClr>
                </a:solidFill>
              </a:rPr>
              <a:t>-France has built Wi-Fi enabled classroom.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randombar(horizontal)">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489500" y="3101128"/>
            <a:ext cx="11309001" cy="3557195"/>
          </a:xfrm>
          <a:prstGeom prst="rect">
            <a:avLst/>
          </a:prstGeom>
        </p:spPr>
      </p:pic>
      <p:sp>
        <p:nvSpPr>
          <p:cNvPr id="9" name="TextBox 9"/>
          <p:cNvSpPr txBox="1"/>
          <p:nvPr/>
        </p:nvSpPr>
        <p:spPr>
          <a:xfrm>
            <a:off x="3489500" y="3576707"/>
            <a:ext cx="11309001" cy="2238670"/>
          </a:xfrm>
          <a:prstGeom prst="rect">
            <a:avLst/>
          </a:prstGeom>
        </p:spPr>
        <p:txBody>
          <a:bodyPr lIns="0" tIns="0" rIns="0" bIns="0" rtlCol="0" anchor="t">
            <a:spAutoFit/>
          </a:bodyPr>
          <a:lstStyle/>
          <a:p>
            <a:pPr algn="ctr">
              <a:lnSpc>
                <a:spcPts val="17308"/>
              </a:lnSpc>
              <a:spcBef>
                <a:spcPct val="0"/>
              </a:spcBef>
            </a:pPr>
            <a:r>
              <a:rPr lang="en-US" sz="12363" dirty="0">
                <a:solidFill>
                  <a:srgbClr val="FFFFFF"/>
                </a:solidFill>
                <a:latin typeface="Poppins"/>
              </a:rPr>
              <a:t>THANK YOU</a:t>
            </a:r>
          </a:p>
        </p:txBody>
      </p:sp>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972515" y="3072622"/>
            <a:ext cx="634043" cy="634043"/>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81442" y="3072622"/>
            <a:ext cx="634043" cy="634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7" y="24724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sp>
        <p:nvSpPr>
          <p:cNvPr id="7" name="TextBox 7"/>
          <p:cNvSpPr txBox="1"/>
          <p:nvPr/>
        </p:nvSpPr>
        <p:spPr>
          <a:xfrm>
            <a:off x="1787373" y="1221782"/>
            <a:ext cx="2167007"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The </a:t>
            </a:r>
            <a:r>
              <a:rPr lang="en-US" sz="1200" dirty="0" err="1">
                <a:solidFill>
                  <a:srgbClr val="FFFFFF"/>
                </a:solidFill>
                <a:latin typeface="Poppins Bold"/>
              </a:rPr>
              <a:t>LiFiVerse</a:t>
            </a:r>
            <a:endParaRPr lang="en-US" sz="1200" dirty="0">
              <a:solidFill>
                <a:srgbClr val="FFFFFF"/>
              </a:solidFill>
              <a:latin typeface="Poppins Bold"/>
            </a:endParaRPr>
          </a:p>
        </p:txBody>
      </p:sp>
      <p:grpSp>
        <p:nvGrpSpPr>
          <p:cNvPr id="8" name="Group 8"/>
          <p:cNvGrpSpPr>
            <a:grpSpLocks noChangeAspect="1"/>
          </p:cNvGrpSpPr>
          <p:nvPr/>
        </p:nvGrpSpPr>
        <p:grpSpPr>
          <a:xfrm>
            <a:off x="11152086" y="2403363"/>
            <a:ext cx="5037253" cy="503723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7873" r="-17873"/>
              </a:stretch>
            </a:blipFill>
          </p:spPr>
        </p:sp>
      </p:grpSp>
      <p:sp>
        <p:nvSpPr>
          <p:cNvPr id="10" name="TextBox 10"/>
          <p:cNvSpPr txBox="1"/>
          <p:nvPr/>
        </p:nvSpPr>
        <p:spPr>
          <a:xfrm>
            <a:off x="1574884" y="1785826"/>
            <a:ext cx="8432158" cy="1111250"/>
          </a:xfrm>
          <a:prstGeom prst="rect">
            <a:avLst/>
          </a:prstGeom>
        </p:spPr>
        <p:txBody>
          <a:bodyPr lIns="0" tIns="0" rIns="0" bIns="0" rtlCol="0" anchor="t">
            <a:spAutoFit/>
          </a:bodyPr>
          <a:lstStyle/>
          <a:p>
            <a:pPr>
              <a:lnSpc>
                <a:spcPts val="9099"/>
              </a:lnSpc>
              <a:spcBef>
                <a:spcPct val="0"/>
              </a:spcBef>
            </a:pPr>
            <a:r>
              <a:rPr lang="en-US" sz="6499" dirty="0">
                <a:solidFill>
                  <a:srgbClr val="FFFFFF"/>
                </a:solidFill>
                <a:latin typeface="Inter Bold"/>
              </a:rPr>
              <a:t>What Is Li-Fi?</a:t>
            </a:r>
          </a:p>
        </p:txBody>
      </p:sp>
      <p:sp>
        <p:nvSpPr>
          <p:cNvPr id="11" name="TextBox 11"/>
          <p:cNvSpPr txBox="1"/>
          <p:nvPr/>
        </p:nvSpPr>
        <p:spPr>
          <a:xfrm>
            <a:off x="1574884" y="4094149"/>
            <a:ext cx="7811312" cy="1489710"/>
          </a:xfrm>
          <a:prstGeom prst="rect">
            <a:avLst/>
          </a:prstGeom>
        </p:spPr>
        <p:txBody>
          <a:bodyPr lIns="0" tIns="0" rIns="0" bIns="0" rtlCol="0" anchor="t">
            <a:spAutoFit/>
          </a:bodyPr>
          <a:lstStyle/>
          <a:p>
            <a:pPr algn="just">
              <a:lnSpc>
                <a:spcPts val="2939"/>
              </a:lnSpc>
              <a:spcBef>
                <a:spcPct val="0"/>
              </a:spcBef>
            </a:pPr>
            <a:r>
              <a:rPr lang="en-US" sz="2099" dirty="0">
                <a:solidFill>
                  <a:srgbClr val="FFFFFF"/>
                </a:solidFill>
                <a:latin typeface="Poppins"/>
              </a:rPr>
              <a:t>Li-Fi is a light-based communication technology that can send data quickly over the visible, ultraviolet, and infrared spectrums. Currently, the only lights that can be utilized to transmit data in visible light are LED lamps.</a:t>
            </a:r>
          </a:p>
        </p:txBody>
      </p:sp>
      <p:sp>
        <p:nvSpPr>
          <p:cNvPr id="12" name="TextBox 12"/>
          <p:cNvSpPr txBox="1"/>
          <p:nvPr/>
        </p:nvSpPr>
        <p:spPr>
          <a:xfrm>
            <a:off x="1574884" y="3186001"/>
            <a:ext cx="7356627" cy="566421"/>
          </a:xfrm>
          <a:prstGeom prst="rect">
            <a:avLst/>
          </a:prstGeom>
        </p:spPr>
        <p:txBody>
          <a:bodyPr lIns="0" tIns="0" rIns="0" bIns="0" rtlCol="0" anchor="t">
            <a:spAutoFit/>
          </a:bodyPr>
          <a:lstStyle/>
          <a:p>
            <a:pPr>
              <a:lnSpc>
                <a:spcPts val="4479"/>
              </a:lnSpc>
              <a:spcBef>
                <a:spcPct val="0"/>
              </a:spcBef>
            </a:pPr>
            <a:r>
              <a:rPr lang="en-US" sz="3199" dirty="0">
                <a:solidFill>
                  <a:srgbClr val="F3BE66"/>
                </a:solidFill>
                <a:latin typeface="Poppins Bold"/>
              </a:rPr>
              <a:t>Welcome to the world of light!!!</a:t>
            </a:r>
          </a:p>
        </p:txBody>
      </p:sp>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26310" y="1573579"/>
            <a:ext cx="634043" cy="63404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32134" y="8079378"/>
            <a:ext cx="634043" cy="634043"/>
          </a:xfrm>
          <a:prstGeom prst="rect">
            <a:avLst/>
          </a:prstGeom>
        </p:spPr>
      </p:pic>
      <p:sp>
        <p:nvSpPr>
          <p:cNvPr id="15" name="TextBox 15"/>
          <p:cNvSpPr txBox="1"/>
          <p:nvPr/>
        </p:nvSpPr>
        <p:spPr>
          <a:xfrm>
            <a:off x="1161230" y="5899139"/>
            <a:ext cx="2793150"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Light Fidelity</a:t>
            </a:r>
          </a:p>
        </p:txBody>
      </p:sp>
      <p:sp>
        <p:nvSpPr>
          <p:cNvPr id="16" name="TextBox 16"/>
          <p:cNvSpPr txBox="1"/>
          <p:nvPr/>
        </p:nvSpPr>
        <p:spPr>
          <a:xfrm>
            <a:off x="1356531" y="6602385"/>
            <a:ext cx="37274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Professor Harald Haas</a:t>
            </a:r>
          </a:p>
        </p:txBody>
      </p:sp>
      <p:sp>
        <p:nvSpPr>
          <p:cNvPr id="17" name="TextBox 17"/>
          <p:cNvSpPr txBox="1"/>
          <p:nvPr/>
        </p:nvSpPr>
        <p:spPr>
          <a:xfrm>
            <a:off x="1301792" y="7277402"/>
            <a:ext cx="14414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Text</a:t>
            </a:r>
          </a:p>
        </p:txBody>
      </p:sp>
      <p:sp>
        <p:nvSpPr>
          <p:cNvPr id="18" name="TextBox 18"/>
          <p:cNvSpPr txBox="1"/>
          <p:nvPr/>
        </p:nvSpPr>
        <p:spPr>
          <a:xfrm>
            <a:off x="1301792" y="7967012"/>
            <a:ext cx="17462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Image</a:t>
            </a:r>
          </a:p>
        </p:txBody>
      </p:sp>
      <p:sp>
        <p:nvSpPr>
          <p:cNvPr id="19" name="TextBox 19"/>
          <p:cNvSpPr txBox="1"/>
          <p:nvPr/>
        </p:nvSpPr>
        <p:spPr>
          <a:xfrm>
            <a:off x="1301792" y="8656620"/>
            <a:ext cx="17462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Sound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p:nvPr/>
        </p:nvGrpSpPr>
        <p:grpSpPr>
          <a:xfrm>
            <a:off x="565528" y="571098"/>
            <a:ext cx="17461745" cy="9449604"/>
            <a:chOff x="0" y="0"/>
            <a:chExt cx="5906812" cy="3196533"/>
          </a:xfrm>
        </p:grpSpPr>
        <p:sp>
          <p:nvSpPr>
            <p:cNvPr id="5" name="Freeform 5"/>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411700" y="7353300"/>
            <a:ext cx="2057400" cy="205740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1100" y="1181100"/>
            <a:ext cx="546184" cy="54618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8135" y="1331328"/>
            <a:ext cx="192115" cy="245728"/>
          </a:xfrm>
          <a:prstGeom prst="rect">
            <a:avLst/>
          </a:prstGeom>
        </p:spPr>
      </p:pic>
      <p:sp>
        <p:nvSpPr>
          <p:cNvPr id="9" name="TextBox 9"/>
          <p:cNvSpPr txBox="1"/>
          <p:nvPr/>
        </p:nvSpPr>
        <p:spPr>
          <a:xfrm>
            <a:off x="1947793" y="1374182"/>
            <a:ext cx="2167007"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The </a:t>
            </a:r>
            <a:r>
              <a:rPr lang="en-US" sz="1200" dirty="0" err="1">
                <a:solidFill>
                  <a:srgbClr val="FFFFFF"/>
                </a:solidFill>
                <a:latin typeface="Poppins Bold"/>
              </a:rPr>
              <a:t>LiFiVerse</a:t>
            </a:r>
            <a:endParaRPr lang="en-US" sz="1200" dirty="0">
              <a:solidFill>
                <a:srgbClr val="FFFFFF"/>
              </a:solidFill>
              <a:latin typeface="Poppins Bold"/>
            </a:endParaRPr>
          </a:p>
        </p:txBody>
      </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78710" y="1725979"/>
            <a:ext cx="634043" cy="634043"/>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84534" y="8231778"/>
            <a:ext cx="634043" cy="634043"/>
          </a:xfrm>
          <a:prstGeom prst="rect">
            <a:avLst/>
          </a:prstGeom>
        </p:spPr>
      </p:pic>
      <p:grpSp>
        <p:nvGrpSpPr>
          <p:cNvPr id="14" name="Group 14"/>
          <p:cNvGrpSpPr/>
          <p:nvPr/>
        </p:nvGrpSpPr>
        <p:grpSpPr>
          <a:xfrm>
            <a:off x="565527" y="2547940"/>
            <a:ext cx="16198473" cy="6606948"/>
            <a:chOff x="-1" y="533400"/>
            <a:chExt cx="19066940" cy="8809264"/>
          </a:xfrm>
        </p:grpSpPr>
        <p:sp>
          <p:nvSpPr>
            <p:cNvPr id="15" name="TextBox 15"/>
            <p:cNvSpPr txBox="1"/>
            <p:nvPr/>
          </p:nvSpPr>
          <p:spPr>
            <a:xfrm>
              <a:off x="-1" y="4452436"/>
              <a:ext cx="19066940" cy="4890228"/>
            </a:xfrm>
            <a:prstGeom prst="rect">
              <a:avLst/>
            </a:prstGeom>
          </p:spPr>
          <p:txBody>
            <a:bodyPr wrap="square" lIns="0" tIns="0" rIns="0" bIns="0" rtlCol="0" anchor="t">
              <a:spAutoFit/>
            </a:bodyPr>
            <a:lstStyle/>
            <a:p>
              <a:pPr algn="ctr">
                <a:lnSpc>
                  <a:spcPts val="28556"/>
                </a:lnSpc>
              </a:pPr>
              <a:r>
                <a:rPr lang="en-US" sz="28556" dirty="0">
                  <a:solidFill>
                    <a:srgbClr val="FFDF2B"/>
                  </a:solidFill>
                  <a:latin typeface="Libre Franklin Black Bold"/>
                </a:rPr>
                <a:t> START</a:t>
              </a:r>
            </a:p>
          </p:txBody>
        </p:sp>
        <p:sp>
          <p:nvSpPr>
            <p:cNvPr id="16" name="TextBox 16"/>
            <p:cNvSpPr txBox="1"/>
            <p:nvPr/>
          </p:nvSpPr>
          <p:spPr>
            <a:xfrm>
              <a:off x="343741" y="533400"/>
              <a:ext cx="17244830" cy="4719240"/>
            </a:xfrm>
            <a:prstGeom prst="rect">
              <a:avLst/>
            </a:prstGeom>
          </p:spPr>
          <p:txBody>
            <a:bodyPr lIns="0" tIns="0" rIns="0" bIns="0" rtlCol="0" anchor="t">
              <a:spAutoFit/>
            </a:bodyPr>
            <a:lstStyle/>
            <a:p>
              <a:pPr algn="ctr">
                <a:lnSpc>
                  <a:spcPts val="27647"/>
                </a:lnSpc>
              </a:pPr>
              <a:r>
                <a:rPr lang="en-US" sz="27647" dirty="0">
                  <a:solidFill>
                    <a:srgbClr val="FFDF2B"/>
                  </a:solidFill>
                  <a:latin typeface="Libre Franklin Black"/>
                </a:rPr>
                <a:t>   LET'S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0" dur="1000" fill="hold"/>
                                        <p:tgtEl>
                                          <p:spTgt spid="1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5735" y="2494843"/>
            <a:ext cx="6763457" cy="6763457"/>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3452" r="-3452"/>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75136" y="2177821"/>
            <a:ext cx="634043" cy="634043"/>
          </a:xfrm>
          <a:prstGeom prst="rect">
            <a:avLst/>
          </a:prstGeom>
        </p:spPr>
      </p:pic>
      <p:sp>
        <p:nvSpPr>
          <p:cNvPr id="8" name="TextBox 8"/>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MESSAGE AS DATA </a:t>
            </a:r>
          </a:p>
        </p:txBody>
      </p:sp>
      <p:sp>
        <p:nvSpPr>
          <p:cNvPr id="9" name="TextBox 9"/>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- 1</a:t>
            </a:r>
          </a:p>
        </p:txBody>
      </p:sp>
      <p:sp>
        <p:nvSpPr>
          <p:cNvPr id="10" name="TextBox 10"/>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Message transfer using light </a:t>
            </a:r>
          </a:p>
        </p:txBody>
      </p:sp>
      <p:sp>
        <p:nvSpPr>
          <p:cNvPr id="11" name="TextBox 11"/>
          <p:cNvSpPr txBox="1"/>
          <p:nvPr/>
        </p:nvSpPr>
        <p:spPr>
          <a:xfrm>
            <a:off x="9704520" y="4149407"/>
            <a:ext cx="6688970" cy="1961755"/>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Poppins"/>
              </a:rPr>
              <a:t>In this model, we transferred messages from our mobile phones to LCD using light as a data transmitter. We used the frequency and duration of the flashlight to transmit the message through a solar panel. We made an application that take the message as an input and gives the flashlight as output which is reflected on the LDR sensor and the corresponding message is displayed on the LCD. We used Arduino Uno as the microcontroller board.  </a:t>
            </a:r>
          </a:p>
        </p:txBody>
      </p:sp>
      <p:sp>
        <p:nvSpPr>
          <p:cNvPr id="12" name="TextBox 12"/>
          <p:cNvSpPr txBox="1"/>
          <p:nvPr/>
        </p:nvSpPr>
        <p:spPr>
          <a:xfrm>
            <a:off x="9704520" y="7057826"/>
            <a:ext cx="6688970" cy="1664335"/>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Arduino Uno as microcontroller board </a:t>
            </a:r>
          </a:p>
          <a:p>
            <a:pPr marL="345439" lvl="1" indent="-172720">
              <a:lnSpc>
                <a:spcPts val="2239"/>
              </a:lnSpc>
              <a:buFont typeface="Arial"/>
              <a:buChar char="•"/>
            </a:pPr>
            <a:r>
              <a:rPr lang="en-US" sz="1599" dirty="0">
                <a:solidFill>
                  <a:srgbClr val="FFFFFF"/>
                </a:solidFill>
                <a:latin typeface="Poppins"/>
              </a:rPr>
              <a:t>16x2 LCD for display </a:t>
            </a:r>
          </a:p>
          <a:p>
            <a:pPr marL="345439" lvl="1" indent="-172720">
              <a:lnSpc>
                <a:spcPts val="2239"/>
              </a:lnSpc>
              <a:buFont typeface="Arial"/>
              <a:buChar char="•"/>
            </a:pPr>
            <a:r>
              <a:rPr lang="en-US" sz="1599" dirty="0">
                <a:solidFill>
                  <a:srgbClr val="FFFFFF"/>
                </a:solidFill>
                <a:latin typeface="Poppins"/>
              </a:rPr>
              <a:t>LDR sensor </a:t>
            </a:r>
          </a:p>
          <a:p>
            <a:pPr marL="345439" lvl="1" indent="-172720">
              <a:lnSpc>
                <a:spcPts val="2239"/>
              </a:lnSpc>
              <a:buFont typeface="Arial"/>
              <a:buChar char="•"/>
            </a:pPr>
            <a:r>
              <a:rPr lang="en-US" sz="1599" dirty="0">
                <a:solidFill>
                  <a:srgbClr val="FFFFFF"/>
                </a:solidFill>
                <a:latin typeface="Poppins"/>
              </a:rPr>
              <a:t>Duration of light for data transfer at that duration </a:t>
            </a:r>
          </a:p>
          <a:p>
            <a:pPr marL="345439" lvl="1" indent="-172720">
              <a:lnSpc>
                <a:spcPts val="2239"/>
              </a:lnSpc>
              <a:spcBef>
                <a:spcPct val="0"/>
              </a:spcBef>
              <a:buFont typeface="Arial"/>
              <a:buChar char="•"/>
            </a:pPr>
            <a:r>
              <a:rPr lang="en-US" sz="1599" dirty="0">
                <a:solidFill>
                  <a:srgbClr val="FFFFFF"/>
                </a:solidFill>
                <a:latin typeface="Poppins"/>
              </a:rPr>
              <a:t>An application which take message as input and control the flashlight of mobile as an output. </a:t>
            </a:r>
          </a:p>
        </p:txBody>
      </p:sp>
      <p:sp>
        <p:nvSpPr>
          <p:cNvPr id="13" name="TextBox 13"/>
          <p:cNvSpPr txBox="1"/>
          <p:nvPr/>
        </p:nvSpPr>
        <p:spPr>
          <a:xfrm>
            <a:off x="9704520" y="6345166"/>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5"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heckerboard(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5735" y="2494843"/>
            <a:ext cx="6763457" cy="6763457"/>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3452" r="-3452"/>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27566" y="5143500"/>
            <a:ext cx="1311834" cy="1311834"/>
          </a:xfrm>
          <a:prstGeom prst="rect">
            <a:avLst/>
          </a:prstGeom>
        </p:spPr>
      </p:pic>
      <p:sp>
        <p:nvSpPr>
          <p:cNvPr id="9" name="TextBox 9"/>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MESSAGE AS DATA </a:t>
            </a:r>
          </a:p>
        </p:txBody>
      </p:sp>
      <p:grpSp>
        <p:nvGrpSpPr>
          <p:cNvPr id="10" name="Group 8">
            <a:extLst>
              <a:ext uri="{FF2B5EF4-FFF2-40B4-BE49-F238E27FC236}">
                <a16:creationId xmlns:a16="http://schemas.microsoft.com/office/drawing/2014/main" id="{6163C481-1333-4504-953C-2FBD747C8C81}"/>
              </a:ext>
            </a:extLst>
          </p:cNvPr>
          <p:cNvGrpSpPr>
            <a:grpSpLocks noChangeAspect="1"/>
          </p:cNvGrpSpPr>
          <p:nvPr/>
        </p:nvGrpSpPr>
        <p:grpSpPr>
          <a:xfrm>
            <a:off x="11506200" y="419100"/>
            <a:ext cx="4852346" cy="9601200"/>
            <a:chOff x="0" y="0"/>
            <a:chExt cx="2620010" cy="5184140"/>
          </a:xfrm>
        </p:grpSpPr>
        <p:sp>
          <p:nvSpPr>
            <p:cNvPr id="11" name="Freeform 9">
              <a:extLst>
                <a:ext uri="{FF2B5EF4-FFF2-40B4-BE49-F238E27FC236}">
                  <a16:creationId xmlns:a16="http://schemas.microsoft.com/office/drawing/2014/main" id="{87F2FF67-8C33-4E3E-94E0-20C97378495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0">
              <a:extLst>
                <a:ext uri="{FF2B5EF4-FFF2-40B4-BE49-F238E27FC236}">
                  <a16:creationId xmlns:a16="http://schemas.microsoft.com/office/drawing/2014/main" id="{D472B3E1-F927-40A7-9845-ECFB7873F13E}"/>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78000" t="26926" r="-78000" b="26926"/>
              </a:stretch>
            </a:blipFill>
          </p:spPr>
        </p:sp>
        <p:sp>
          <p:nvSpPr>
            <p:cNvPr id="13" name="Freeform 11">
              <a:extLst>
                <a:ext uri="{FF2B5EF4-FFF2-40B4-BE49-F238E27FC236}">
                  <a16:creationId xmlns:a16="http://schemas.microsoft.com/office/drawing/2014/main" id="{8BB41DA7-E0C7-4191-BE4F-3FA411081173}"/>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4" name="Freeform 12">
              <a:extLst>
                <a:ext uri="{FF2B5EF4-FFF2-40B4-BE49-F238E27FC236}">
                  <a16:creationId xmlns:a16="http://schemas.microsoft.com/office/drawing/2014/main" id="{721C8F6F-19D9-459B-9FC4-54DF995D5061}"/>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5" name="Freeform 13">
              <a:extLst>
                <a:ext uri="{FF2B5EF4-FFF2-40B4-BE49-F238E27FC236}">
                  <a16:creationId xmlns:a16="http://schemas.microsoft.com/office/drawing/2014/main" id="{416E1DA2-E128-4680-82DF-9A730AD0F95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6" name="Freeform 14">
              <a:extLst>
                <a:ext uri="{FF2B5EF4-FFF2-40B4-BE49-F238E27FC236}">
                  <a16:creationId xmlns:a16="http://schemas.microsoft.com/office/drawing/2014/main" id="{4D13A226-F690-4CD8-8BC8-36C3F567F998}"/>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7" name="Freeform 15">
              <a:extLst>
                <a:ext uri="{FF2B5EF4-FFF2-40B4-BE49-F238E27FC236}">
                  <a16:creationId xmlns:a16="http://schemas.microsoft.com/office/drawing/2014/main" id="{5ED7A780-0295-4245-B738-4441BFF1287C}"/>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8" name="Freeform 16">
              <a:extLst>
                <a:ext uri="{FF2B5EF4-FFF2-40B4-BE49-F238E27FC236}">
                  <a16:creationId xmlns:a16="http://schemas.microsoft.com/office/drawing/2014/main" id="{7273830F-B091-4019-BF61-9627DBC612E8}"/>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17">
              <a:extLst>
                <a:ext uri="{FF2B5EF4-FFF2-40B4-BE49-F238E27FC236}">
                  <a16:creationId xmlns:a16="http://schemas.microsoft.com/office/drawing/2014/main" id="{12753271-4A0B-4BF0-8FEC-CD693A541075}"/>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8" name="Picture 8"/>
          <p:cNvPicPr>
            <a:picLocks noChangeAspect="1"/>
          </p:cNvPicPr>
          <p:nvPr/>
        </p:nvPicPr>
        <p:blipFill>
          <a:blip r:embed="rId12"/>
          <a:srcRect/>
          <a:stretch>
            <a:fillRect/>
          </a:stretch>
        </p:blipFill>
        <p:spPr>
          <a:xfrm>
            <a:off x="11831195" y="661365"/>
            <a:ext cx="4235692" cy="903199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75136" y="2177821"/>
            <a:ext cx="634043" cy="634043"/>
          </a:xfrm>
          <a:prstGeom prst="rect">
            <a:avLst/>
          </a:prstGeom>
        </p:spPr>
      </p:pic>
      <p:pic>
        <p:nvPicPr>
          <p:cNvPr id="6" name="Picture 6"/>
          <p:cNvPicPr>
            <a:picLocks noChangeAspect="1"/>
          </p:cNvPicPr>
          <p:nvPr/>
        </p:nvPicPr>
        <p:blipFill>
          <a:blip r:embed="rId10"/>
          <a:srcRect/>
          <a:stretch>
            <a:fillRect/>
          </a:stretch>
        </p:blipFill>
        <p:spPr>
          <a:xfrm rot="-10800000">
            <a:off x="153047" y="3662422"/>
            <a:ext cx="9322332" cy="3888189"/>
          </a:xfrm>
          <a:prstGeom prst="rect">
            <a:avLst/>
          </a:prstGeom>
        </p:spPr>
      </p:pic>
      <p:sp>
        <p:nvSpPr>
          <p:cNvPr id="7" name="TextBox 7"/>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IMAGE AS DATA </a:t>
            </a:r>
          </a:p>
        </p:txBody>
      </p:sp>
      <p:sp>
        <p:nvSpPr>
          <p:cNvPr id="8" name="TextBox 8"/>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- 2 </a:t>
            </a:r>
          </a:p>
        </p:txBody>
      </p:sp>
      <p:sp>
        <p:nvSpPr>
          <p:cNvPr id="9" name="TextBox 9"/>
          <p:cNvSpPr txBox="1"/>
          <p:nvPr/>
        </p:nvSpPr>
        <p:spPr>
          <a:xfrm>
            <a:off x="9704520" y="4048952"/>
            <a:ext cx="6688970" cy="1940560"/>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We transferred the image after burning the code in the transmitter and receiver which are Arduino nano. After burning the code in the transmitter, we used cool term software and take the required file type and the command is passed into the LED which will blink accordingly on the solar panel and pass the data into the receiver which processes the data and display the image onto the LCD.</a:t>
            </a:r>
          </a:p>
        </p:txBody>
      </p:sp>
      <p:sp>
        <p:nvSpPr>
          <p:cNvPr id="10" name="TextBox 10"/>
          <p:cNvSpPr txBox="1"/>
          <p:nvPr/>
        </p:nvSpPr>
        <p:spPr>
          <a:xfrm>
            <a:off x="9704520" y="6957371"/>
            <a:ext cx="6688970" cy="2526013"/>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LCD </a:t>
            </a:r>
          </a:p>
          <a:p>
            <a:pPr marL="345439" lvl="1" indent="-172720">
              <a:lnSpc>
                <a:spcPts val="2239"/>
              </a:lnSpc>
              <a:buFont typeface="Arial"/>
              <a:buChar char="•"/>
            </a:pPr>
            <a:r>
              <a:rPr lang="en-US" sz="1599" dirty="0">
                <a:solidFill>
                  <a:srgbClr val="FFFFFF"/>
                </a:solidFill>
                <a:latin typeface="Poppins"/>
              </a:rPr>
              <a:t>Arduino Nano </a:t>
            </a:r>
          </a:p>
          <a:p>
            <a:pPr marL="345439" lvl="1" indent="-172720">
              <a:lnSpc>
                <a:spcPts val="2239"/>
              </a:lnSpc>
              <a:buFont typeface="Arial"/>
              <a:buChar char="•"/>
            </a:pPr>
            <a:r>
              <a:rPr lang="en-US" sz="1599" dirty="0">
                <a:solidFill>
                  <a:srgbClr val="FFFFFF"/>
                </a:solidFill>
                <a:latin typeface="Poppins"/>
              </a:rPr>
              <a:t>Solar Panel </a:t>
            </a:r>
          </a:p>
          <a:p>
            <a:pPr marL="345439" lvl="1" indent="-172720">
              <a:lnSpc>
                <a:spcPts val="2239"/>
              </a:lnSpc>
              <a:buFont typeface="Arial"/>
              <a:buChar char="•"/>
            </a:pPr>
            <a:r>
              <a:rPr lang="en-US" sz="1599" dirty="0">
                <a:solidFill>
                  <a:srgbClr val="FFFFFF"/>
                </a:solidFill>
                <a:latin typeface="Poppins"/>
              </a:rPr>
              <a:t>LED </a:t>
            </a:r>
          </a:p>
          <a:p>
            <a:pPr marL="345439" lvl="1" indent="-172720">
              <a:lnSpc>
                <a:spcPts val="2239"/>
              </a:lnSpc>
              <a:buFont typeface="Arial"/>
              <a:buChar char="•"/>
            </a:pPr>
            <a:r>
              <a:rPr lang="en-US" sz="1599" dirty="0">
                <a:solidFill>
                  <a:srgbClr val="FFFFFF"/>
                </a:solidFill>
                <a:latin typeface="Poppins"/>
              </a:rPr>
              <a:t>Transmitter </a:t>
            </a:r>
          </a:p>
          <a:p>
            <a:pPr marL="345439" lvl="1" indent="-172720">
              <a:lnSpc>
                <a:spcPts val="2239"/>
              </a:lnSpc>
              <a:buFont typeface="Arial"/>
              <a:buChar char="•"/>
            </a:pPr>
            <a:r>
              <a:rPr lang="en-US" sz="1599" dirty="0">
                <a:solidFill>
                  <a:srgbClr val="FFFFFF"/>
                </a:solidFill>
                <a:latin typeface="Poppins"/>
              </a:rPr>
              <a:t>Convertor </a:t>
            </a:r>
          </a:p>
          <a:p>
            <a:pPr marL="345439" lvl="1" indent="-172720">
              <a:lnSpc>
                <a:spcPts val="2239"/>
              </a:lnSpc>
              <a:buFont typeface="Arial"/>
              <a:buChar char="•"/>
            </a:pPr>
            <a:r>
              <a:rPr lang="en-US" sz="1599" dirty="0">
                <a:solidFill>
                  <a:srgbClr val="FFFFFF"/>
                </a:solidFill>
                <a:latin typeface="Poppins"/>
              </a:rPr>
              <a:t>Switches </a:t>
            </a:r>
          </a:p>
          <a:p>
            <a:pPr marL="345439" lvl="1" indent="-172720">
              <a:lnSpc>
                <a:spcPts val="2239"/>
              </a:lnSpc>
              <a:buFont typeface="Arial"/>
              <a:buChar char="•"/>
            </a:pPr>
            <a:r>
              <a:rPr lang="en-US" sz="1599" dirty="0">
                <a:solidFill>
                  <a:srgbClr val="FFFFFF"/>
                </a:solidFill>
                <a:latin typeface="Poppins"/>
              </a:rPr>
              <a:t>Proto Board </a:t>
            </a:r>
          </a:p>
          <a:p>
            <a:pPr marL="345439" lvl="1" indent="-172720">
              <a:lnSpc>
                <a:spcPts val="2239"/>
              </a:lnSpc>
              <a:spcBef>
                <a:spcPct val="0"/>
              </a:spcBef>
              <a:buFont typeface="Arial"/>
              <a:buChar char="•"/>
            </a:pPr>
            <a:r>
              <a:rPr lang="en-US" sz="1599" dirty="0">
                <a:solidFill>
                  <a:srgbClr val="FFFFFF"/>
                </a:solidFill>
                <a:latin typeface="Poppins"/>
              </a:rPr>
              <a:t>cool term software </a:t>
            </a:r>
          </a:p>
        </p:txBody>
      </p:sp>
      <p:sp>
        <p:nvSpPr>
          <p:cNvPr id="11" name="TextBox 11"/>
          <p:cNvSpPr txBox="1"/>
          <p:nvPr/>
        </p:nvSpPr>
        <p:spPr>
          <a:xfrm>
            <a:off x="9704520" y="6244710"/>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
        <p:nvSpPr>
          <p:cNvPr id="12" name="TextBox 12"/>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Image transfer using light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75136" y="2177821"/>
            <a:ext cx="634043" cy="634043"/>
          </a:xfrm>
          <a:prstGeom prst="rect">
            <a:avLst/>
          </a:prstGeom>
        </p:spPr>
      </p:pic>
      <p:pic>
        <p:nvPicPr>
          <p:cNvPr id="6" name="Picture 6"/>
          <p:cNvPicPr>
            <a:picLocks noChangeAspect="1"/>
          </p:cNvPicPr>
          <p:nvPr/>
        </p:nvPicPr>
        <p:blipFill>
          <a:blip r:embed="rId10"/>
          <a:srcRect r="1675"/>
          <a:stretch>
            <a:fillRect/>
          </a:stretch>
        </p:blipFill>
        <p:spPr>
          <a:xfrm>
            <a:off x="2224315" y="1696837"/>
            <a:ext cx="4384046" cy="8194448"/>
          </a:xfrm>
          <a:prstGeom prst="rect">
            <a:avLst/>
          </a:prstGeom>
        </p:spPr>
      </p:pic>
      <p:sp>
        <p:nvSpPr>
          <p:cNvPr id="7" name="TextBox 7"/>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SOUND AS DATA </a:t>
            </a:r>
          </a:p>
        </p:txBody>
      </p:sp>
      <p:sp>
        <p:nvSpPr>
          <p:cNvPr id="8" name="TextBox 8"/>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- 3</a:t>
            </a:r>
          </a:p>
        </p:txBody>
      </p:sp>
      <p:sp>
        <p:nvSpPr>
          <p:cNvPr id="9" name="TextBox 9"/>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Sound transfer using light </a:t>
            </a:r>
          </a:p>
        </p:txBody>
      </p:sp>
      <p:sp>
        <p:nvSpPr>
          <p:cNvPr id="10" name="TextBox 10"/>
          <p:cNvSpPr txBox="1"/>
          <p:nvPr/>
        </p:nvSpPr>
        <p:spPr>
          <a:xfrm>
            <a:off x="9704520" y="4030856"/>
            <a:ext cx="6688970" cy="1940560"/>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Poppins"/>
              </a:rPr>
              <a:t>In this model, we transferred sound from our mobile phones to speakers using light as a data transmitter. We used fluctuations of a flashlight, which we obtained using an application, to transmit the sound through a solar panel. We made an application that takes sound as input from a mobile phone and gives a flashlight as output which is reflected on the solar panel and the corresponding sound will be audible from the speaker. </a:t>
            </a:r>
          </a:p>
        </p:txBody>
      </p:sp>
      <p:sp>
        <p:nvSpPr>
          <p:cNvPr id="11" name="TextBox 11"/>
          <p:cNvSpPr txBox="1"/>
          <p:nvPr/>
        </p:nvSpPr>
        <p:spPr>
          <a:xfrm>
            <a:off x="9704520" y="6939274"/>
            <a:ext cx="6688970" cy="1111885"/>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 2 Aux cable </a:t>
            </a:r>
          </a:p>
          <a:p>
            <a:pPr marL="345439" lvl="1" indent="-172720">
              <a:lnSpc>
                <a:spcPts val="2239"/>
              </a:lnSpc>
              <a:buFont typeface="Arial"/>
              <a:buChar char="•"/>
            </a:pPr>
            <a:r>
              <a:rPr lang="en-US" sz="1599" dirty="0">
                <a:solidFill>
                  <a:srgbClr val="FFFFFF"/>
                </a:solidFill>
                <a:latin typeface="Poppins"/>
              </a:rPr>
              <a:t> 2 Solar Panel </a:t>
            </a:r>
          </a:p>
          <a:p>
            <a:pPr marL="345439" lvl="1" indent="-172720">
              <a:lnSpc>
                <a:spcPts val="2239"/>
              </a:lnSpc>
              <a:buFont typeface="Arial"/>
              <a:buChar char="•"/>
            </a:pPr>
            <a:r>
              <a:rPr lang="en-US" sz="1599" dirty="0">
                <a:solidFill>
                  <a:srgbClr val="FFFFFF"/>
                </a:solidFill>
                <a:latin typeface="Poppins"/>
              </a:rPr>
              <a:t> Speaker </a:t>
            </a:r>
          </a:p>
          <a:p>
            <a:pPr marL="345439" lvl="1" indent="-172720">
              <a:lnSpc>
                <a:spcPts val="2239"/>
              </a:lnSpc>
              <a:spcBef>
                <a:spcPct val="0"/>
              </a:spcBef>
              <a:buFont typeface="Arial"/>
              <a:buChar char="•"/>
            </a:pPr>
            <a:r>
              <a:rPr lang="en-US" sz="1599" dirty="0">
                <a:solidFill>
                  <a:srgbClr val="FFFFFF"/>
                </a:solidFill>
                <a:latin typeface="Poppins"/>
              </a:rPr>
              <a:t>Mobile phone for data input </a:t>
            </a:r>
          </a:p>
        </p:txBody>
      </p:sp>
      <p:sp>
        <p:nvSpPr>
          <p:cNvPr id="12" name="TextBox 12"/>
          <p:cNvSpPr txBox="1"/>
          <p:nvPr/>
        </p:nvSpPr>
        <p:spPr>
          <a:xfrm>
            <a:off x="9704520" y="6226614"/>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332973"/>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158114" y="1574884"/>
            <a:ext cx="634043" cy="634043"/>
          </a:xfrm>
          <a:prstGeom prst="rect">
            <a:avLst/>
          </a:prstGeom>
        </p:spPr>
      </p:pic>
      <p:grpSp>
        <p:nvGrpSpPr>
          <p:cNvPr id="8" name="Group 8"/>
          <p:cNvGrpSpPr>
            <a:grpSpLocks noChangeAspect="1"/>
          </p:cNvGrpSpPr>
          <p:nvPr/>
        </p:nvGrpSpPr>
        <p:grpSpPr>
          <a:xfrm>
            <a:off x="8917756" y="797992"/>
            <a:ext cx="8643604" cy="4861966"/>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69" r="-69"/>
              </a:stretch>
            </a:blipFill>
          </p:spPr>
        </p:sp>
      </p:grpSp>
      <p:sp>
        <p:nvSpPr>
          <p:cNvPr id="10" name="TextBox 10"/>
          <p:cNvSpPr txBox="1"/>
          <p:nvPr/>
        </p:nvSpPr>
        <p:spPr>
          <a:xfrm>
            <a:off x="1787373" y="3105150"/>
            <a:ext cx="6828323"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Advantages</a:t>
            </a:r>
          </a:p>
        </p:txBody>
      </p:sp>
      <p:sp>
        <p:nvSpPr>
          <p:cNvPr id="11" name="TextBox 11"/>
          <p:cNvSpPr txBox="1"/>
          <p:nvPr/>
        </p:nvSpPr>
        <p:spPr>
          <a:xfrm>
            <a:off x="1787373" y="4019550"/>
            <a:ext cx="6828323" cy="988860"/>
          </a:xfrm>
          <a:prstGeom prst="rect">
            <a:avLst/>
          </a:prstGeom>
        </p:spPr>
        <p:txBody>
          <a:bodyPr lIns="0" tIns="0" rIns="0" bIns="0" rtlCol="0" anchor="t">
            <a:spAutoFit/>
          </a:bodyPr>
          <a:lstStyle/>
          <a:p>
            <a:pPr>
              <a:lnSpc>
                <a:spcPts val="8400"/>
              </a:lnSpc>
              <a:spcBef>
                <a:spcPct val="0"/>
              </a:spcBef>
            </a:pPr>
            <a:r>
              <a:rPr lang="en-US" sz="6000" dirty="0">
                <a:solidFill>
                  <a:srgbClr val="F3BE66"/>
                </a:solidFill>
                <a:latin typeface="Inter Bold"/>
              </a:rPr>
              <a:t>of Lifi</a:t>
            </a:r>
          </a:p>
        </p:txBody>
      </p:sp>
      <p:sp>
        <p:nvSpPr>
          <p:cNvPr id="12" name="TextBox 12"/>
          <p:cNvSpPr txBox="1"/>
          <p:nvPr/>
        </p:nvSpPr>
        <p:spPr>
          <a:xfrm>
            <a:off x="1787373" y="6747008"/>
            <a:ext cx="3216331" cy="1940560"/>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Since homes and offices already have LED bulbs for lighting purposes, the same source of light can be used to transmit data. Hence, it is very efficient in terms of costs as well as energy.</a:t>
            </a:r>
          </a:p>
        </p:txBody>
      </p:sp>
      <p:sp>
        <p:nvSpPr>
          <p:cNvPr id="13" name="TextBox 13"/>
          <p:cNvSpPr txBox="1"/>
          <p:nvPr/>
        </p:nvSpPr>
        <p:spPr>
          <a:xfrm>
            <a:off x="1787373"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Efficiency </a:t>
            </a:r>
          </a:p>
        </p:txBody>
      </p:sp>
      <p:sp>
        <p:nvSpPr>
          <p:cNvPr id="14" name="TextBox 14"/>
          <p:cNvSpPr txBox="1"/>
          <p:nvPr/>
        </p:nvSpPr>
        <p:spPr>
          <a:xfrm>
            <a:off x="5604768" y="6747008"/>
            <a:ext cx="3216331" cy="16643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Since light cannot pass through opaque structures, Li-Fi Internet is available only to the users within a room and cannot be breached by users in other rooms or buildings</a:t>
            </a:r>
          </a:p>
        </p:txBody>
      </p:sp>
      <p:sp>
        <p:nvSpPr>
          <p:cNvPr id="15" name="TextBox 15"/>
          <p:cNvSpPr txBox="1"/>
          <p:nvPr/>
        </p:nvSpPr>
        <p:spPr>
          <a:xfrm>
            <a:off x="5604768"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Better Security</a:t>
            </a:r>
          </a:p>
        </p:txBody>
      </p:sp>
      <p:sp>
        <p:nvSpPr>
          <p:cNvPr id="16" name="TextBox 16"/>
          <p:cNvSpPr txBox="1"/>
          <p:nvPr/>
        </p:nvSpPr>
        <p:spPr>
          <a:xfrm>
            <a:off x="9422163" y="6747008"/>
            <a:ext cx="3379437" cy="1403910"/>
          </a:xfrm>
          <a:prstGeom prst="rect">
            <a:avLst/>
          </a:prstGeom>
        </p:spPr>
        <p:txBody>
          <a:bodyPr wrap="square" lIns="0" tIns="0" rIns="0" bIns="0" rtlCol="0" anchor="t">
            <a:spAutoFit/>
          </a:bodyPr>
          <a:lstStyle/>
          <a:p>
            <a:pPr>
              <a:lnSpc>
                <a:spcPts val="2239"/>
              </a:lnSpc>
              <a:spcBef>
                <a:spcPct val="0"/>
              </a:spcBef>
            </a:pPr>
            <a:r>
              <a:rPr lang="en-US" dirty="0">
                <a:solidFill>
                  <a:schemeClr val="bg1"/>
                </a:solidFill>
              </a:rPr>
              <a:t>As the need of internet and thus data is increasing rapidly there may be a spectrum crunch of radio waves. Bandwidth of light is 2600 times the bandwidth of Wi-Fi.</a:t>
            </a:r>
            <a:endParaRPr lang="en-US" sz="1599" dirty="0">
              <a:solidFill>
                <a:schemeClr val="bg1"/>
              </a:solidFill>
              <a:latin typeface="Poppins"/>
            </a:endParaRPr>
          </a:p>
        </p:txBody>
      </p:sp>
      <p:sp>
        <p:nvSpPr>
          <p:cNvPr id="17" name="TextBox 17"/>
          <p:cNvSpPr txBox="1"/>
          <p:nvPr/>
        </p:nvSpPr>
        <p:spPr>
          <a:xfrm>
            <a:off x="9422163" y="6133332"/>
            <a:ext cx="3216331" cy="307777"/>
          </a:xfrm>
          <a:prstGeom prst="rect">
            <a:avLst/>
          </a:prstGeom>
        </p:spPr>
        <p:txBody>
          <a:bodyPr lIns="0" tIns="0" rIns="0" bIns="0" rtlCol="0" anchor="t">
            <a:spAutoFit/>
          </a:bodyPr>
          <a:lstStyle/>
          <a:p>
            <a:r>
              <a:rPr lang="en-IN" sz="2000" b="1" dirty="0">
                <a:solidFill>
                  <a:srgbClr val="F3BE66"/>
                </a:solidFill>
              </a:rPr>
              <a:t>Unlimited Bandwidth</a:t>
            </a:r>
          </a:p>
        </p:txBody>
      </p:sp>
      <p:sp>
        <p:nvSpPr>
          <p:cNvPr id="18" name="TextBox 18"/>
          <p:cNvSpPr txBox="1"/>
          <p:nvPr/>
        </p:nvSpPr>
        <p:spPr>
          <a:xfrm>
            <a:off x="13239558" y="6747008"/>
            <a:ext cx="3216331" cy="16643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Analysts at the University of Oxford have asserted that they effectively tried a trial Li-Fi application with a bi-directional speed of 224 gigabits for each second</a:t>
            </a:r>
          </a:p>
        </p:txBody>
      </p:sp>
      <p:sp>
        <p:nvSpPr>
          <p:cNvPr id="19" name="TextBox 19"/>
          <p:cNvSpPr txBox="1"/>
          <p:nvPr/>
        </p:nvSpPr>
        <p:spPr>
          <a:xfrm>
            <a:off x="13239558"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Higher data speeds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1+#ppt_w/2"/>
                                          </p:val>
                                        </p:tav>
                                        <p:tav tm="100000">
                                          <p:val>
                                            <p:strVal val="#ppt_x"/>
                                          </p:val>
                                        </p:tav>
                                      </p:tavLst>
                                    </p:anim>
                                    <p:anim calcmode="lin" valueType="num">
                                      <p:cBhvr additive="base">
                                        <p:cTn id="55" dur="500" fill="hold"/>
                                        <p:tgtEl>
                                          <p:spTgt spid="19"/>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1+#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332973"/>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545717" y="7584798"/>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48313" y="965890"/>
            <a:ext cx="5245244" cy="846007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95941" y="1028700"/>
            <a:ext cx="634043" cy="634043"/>
          </a:xfrm>
          <a:prstGeom prst="rect">
            <a:avLst/>
          </a:prstGeom>
        </p:spPr>
      </p:pic>
      <p:sp>
        <p:nvSpPr>
          <p:cNvPr id="11" name="TextBox 11"/>
          <p:cNvSpPr txBox="1"/>
          <p:nvPr/>
        </p:nvSpPr>
        <p:spPr>
          <a:xfrm>
            <a:off x="1028700" y="1538918"/>
            <a:ext cx="5461280" cy="2033905"/>
          </a:xfrm>
          <a:prstGeom prst="rect">
            <a:avLst/>
          </a:prstGeom>
        </p:spPr>
        <p:txBody>
          <a:bodyPr lIns="0" tIns="0" rIns="0" bIns="0" rtlCol="0" anchor="t">
            <a:spAutoFit/>
          </a:bodyPr>
          <a:lstStyle/>
          <a:p>
            <a:pPr>
              <a:lnSpc>
                <a:spcPts val="8120"/>
              </a:lnSpc>
              <a:spcBef>
                <a:spcPct val="0"/>
              </a:spcBef>
            </a:pPr>
            <a:r>
              <a:rPr lang="en-US" sz="5800" dirty="0">
                <a:solidFill>
                  <a:srgbClr val="FFF5E5"/>
                </a:solidFill>
                <a:latin typeface="Inter Bold"/>
              </a:rPr>
              <a:t>What's the catch</a:t>
            </a:r>
          </a:p>
        </p:txBody>
      </p:sp>
      <p:sp>
        <p:nvSpPr>
          <p:cNvPr id="12" name="TextBox 12"/>
          <p:cNvSpPr txBox="1"/>
          <p:nvPr/>
        </p:nvSpPr>
        <p:spPr>
          <a:xfrm>
            <a:off x="1028700" y="3623306"/>
            <a:ext cx="5461280" cy="1038225"/>
          </a:xfrm>
          <a:prstGeom prst="rect">
            <a:avLst/>
          </a:prstGeom>
        </p:spPr>
        <p:txBody>
          <a:bodyPr lIns="0" tIns="0" rIns="0" bIns="0" rtlCol="0" anchor="t">
            <a:spAutoFit/>
          </a:bodyPr>
          <a:lstStyle/>
          <a:p>
            <a:pPr>
              <a:lnSpc>
                <a:spcPts val="8400"/>
              </a:lnSpc>
              <a:spcBef>
                <a:spcPct val="0"/>
              </a:spcBef>
            </a:pPr>
            <a:r>
              <a:rPr lang="en-US" sz="6000" dirty="0">
                <a:solidFill>
                  <a:srgbClr val="F3BE66"/>
                </a:solidFill>
                <a:latin typeface="Inter Bold"/>
              </a:rPr>
              <a:t>In Here</a:t>
            </a:r>
          </a:p>
        </p:txBody>
      </p:sp>
      <p:sp>
        <p:nvSpPr>
          <p:cNvPr id="13" name="TextBox 13"/>
          <p:cNvSpPr txBox="1"/>
          <p:nvPr/>
        </p:nvSpPr>
        <p:spPr>
          <a:xfrm>
            <a:off x="12611666" y="2190750"/>
            <a:ext cx="3949490" cy="2670539"/>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Poppins"/>
              </a:rPr>
              <a:t>The Li-Fi market is predicted to exceed $80 Million in 2023, according to Energias Market Research.</a:t>
            </a:r>
          </a:p>
        </p:txBody>
      </p:sp>
      <p:sp>
        <p:nvSpPr>
          <p:cNvPr id="14" name="TextBox 14"/>
          <p:cNvSpPr txBox="1"/>
          <p:nvPr/>
        </p:nvSpPr>
        <p:spPr>
          <a:xfrm>
            <a:off x="1787373" y="5405373"/>
            <a:ext cx="4290252" cy="283210"/>
          </a:xfrm>
          <a:prstGeom prst="rect">
            <a:avLst/>
          </a:prstGeom>
        </p:spPr>
        <p:txBody>
          <a:bodyPr lIns="0" tIns="0" rIns="0" bIns="0" rtlCol="0" anchor="t">
            <a:spAutoFit/>
          </a:bodyPr>
          <a:lstStyle/>
          <a:p>
            <a:pPr>
              <a:lnSpc>
                <a:spcPts val="2239"/>
              </a:lnSpc>
              <a:spcBef>
                <a:spcPct val="0"/>
              </a:spcBef>
            </a:pPr>
            <a:endParaRPr dirty="0"/>
          </a:p>
        </p:txBody>
      </p:sp>
      <p:sp>
        <p:nvSpPr>
          <p:cNvPr id="15" name="TextBox 15"/>
          <p:cNvSpPr txBox="1"/>
          <p:nvPr/>
        </p:nvSpPr>
        <p:spPr>
          <a:xfrm>
            <a:off x="1050057" y="5433948"/>
            <a:ext cx="5626662" cy="277922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580" b="1" dirty="0">
                <a:solidFill>
                  <a:schemeClr val="bg1"/>
                </a:solidFill>
              </a:rPr>
              <a:t>The fact that light cannot pass through walls </a:t>
            </a:r>
            <a:endParaRPr lang="en-US" sz="2580" dirty="0">
              <a:solidFill>
                <a:schemeClr val="bg1"/>
              </a:solidFill>
            </a:endParaRPr>
          </a:p>
          <a:p>
            <a:pPr marL="457200" indent="-457200">
              <a:buFont typeface="Arial" panose="020B0604020202020204" pitchFamily="34" charset="0"/>
              <a:buChar char="•"/>
            </a:pPr>
            <a:r>
              <a:rPr lang="en-US" sz="2580" b="1" dirty="0">
                <a:solidFill>
                  <a:schemeClr val="bg1"/>
                </a:solidFill>
              </a:rPr>
              <a:t>Strategically positioned in rooms and hallways</a:t>
            </a:r>
            <a:endParaRPr lang="en-US" sz="2580" dirty="0">
              <a:solidFill>
                <a:schemeClr val="bg1"/>
              </a:solidFill>
            </a:endParaRPr>
          </a:p>
          <a:p>
            <a:pPr marL="457200" indent="-457200">
              <a:buFont typeface="Arial" panose="020B0604020202020204" pitchFamily="34" charset="0"/>
              <a:buChar char="•"/>
            </a:pPr>
            <a:r>
              <a:rPr lang="en-US" sz="2580" b="1" dirty="0">
                <a:solidFill>
                  <a:schemeClr val="bg1"/>
                </a:solidFill>
              </a:rPr>
              <a:t>Devices are not compatible</a:t>
            </a:r>
            <a:endParaRPr lang="en-US" sz="2580" dirty="0">
              <a:solidFill>
                <a:schemeClr val="bg1"/>
              </a:solidFill>
            </a:endParaRPr>
          </a:p>
          <a:p>
            <a:pPr marL="457200" indent="-457200">
              <a:buFont typeface="Arial" panose="020B0604020202020204" pitchFamily="34" charset="0"/>
              <a:buChar char="•"/>
            </a:pPr>
            <a:r>
              <a:rPr lang="en-US" sz="2580" b="1" dirty="0">
                <a:solidFill>
                  <a:schemeClr val="bg1"/>
                </a:solidFill>
              </a:rPr>
              <a:t>Not the answer to slow internet speeds</a:t>
            </a:r>
            <a:endParaRPr lang="en-US" sz="2580" dirty="0">
              <a:solidFill>
                <a:schemeClr val="bg1"/>
              </a:solidFill>
            </a:endParaRPr>
          </a:p>
        </p:txBody>
      </p:sp>
      <p:sp>
        <p:nvSpPr>
          <p:cNvPr id="16" name="TextBox 16"/>
          <p:cNvSpPr txBox="1"/>
          <p:nvPr/>
        </p:nvSpPr>
        <p:spPr>
          <a:xfrm>
            <a:off x="12846456" y="1319881"/>
            <a:ext cx="3714700" cy="684120"/>
          </a:xfrm>
          <a:prstGeom prst="rect">
            <a:avLst/>
          </a:prstGeom>
        </p:spPr>
        <p:txBody>
          <a:bodyPr lIns="0" tIns="0" rIns="0" bIns="0" rtlCol="0" anchor="t">
            <a:spAutoFit/>
          </a:bodyPr>
          <a:lstStyle/>
          <a:p>
            <a:pPr algn="just">
              <a:lnSpc>
                <a:spcPts val="5342"/>
              </a:lnSpc>
              <a:spcBef>
                <a:spcPct val="0"/>
              </a:spcBef>
            </a:pPr>
            <a:r>
              <a:rPr lang="en-US" sz="3816" dirty="0">
                <a:solidFill>
                  <a:srgbClr val="000000"/>
                </a:solidFill>
                <a:latin typeface="Poppins Medium Bold"/>
              </a:rPr>
              <a:t>SOME FACTS!</a:t>
            </a:r>
          </a:p>
        </p:txBody>
      </p:sp>
      <p:sp>
        <p:nvSpPr>
          <p:cNvPr id="17" name="TextBox 17"/>
          <p:cNvSpPr txBox="1"/>
          <p:nvPr/>
        </p:nvSpPr>
        <p:spPr>
          <a:xfrm>
            <a:off x="12611666" y="5194300"/>
            <a:ext cx="3949490" cy="3568221"/>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E9E9E9"/>
                </a:solidFill>
                <a:latin typeface="Poppins"/>
              </a:rPr>
              <a:t>An experiment has been conducted by Apple where they tracked the geolocation of people present in a shopping mall using Li-Fi.</a:t>
            </a:r>
          </a:p>
        </p:txBody>
      </p:sp>
      <p:pic>
        <p:nvPicPr>
          <p:cNvPr id="23" name="Picture 22" descr="A picture containing night sky, nature, ocean floor&#10;&#10;Description automatically generated">
            <a:extLst>
              <a:ext uri="{FF2B5EF4-FFF2-40B4-BE49-F238E27FC236}">
                <a16:creationId xmlns:a16="http://schemas.microsoft.com/office/drawing/2014/main" id="{E6C97C6F-2F8D-4349-BF86-4B3251F2DF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040510" y="3088180"/>
            <a:ext cx="8587977" cy="434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812</Words>
  <Application>Microsoft Office PowerPoint</Application>
  <PresentationFormat>Custom</PresentationFormat>
  <Paragraphs>100</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Poppins Medium</vt:lpstr>
      <vt:lpstr>Poppins Medium Bold</vt:lpstr>
      <vt:lpstr>Inter Bold</vt:lpstr>
      <vt:lpstr>Libre Franklin Black</vt:lpstr>
      <vt:lpstr>Poppins</vt:lpstr>
      <vt:lpstr>Inter</vt:lpstr>
      <vt:lpstr>Calibri</vt:lpstr>
      <vt:lpstr>Libre Franklin Black Bold</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Lifi_group_17</dc:title>
  <dc:creator>Pranav Dharme</dc:creator>
  <cp:lastModifiedBy>Pranav Dharme</cp:lastModifiedBy>
  <cp:revision>13</cp:revision>
  <dcterms:created xsi:type="dcterms:W3CDTF">2006-08-16T00:00:00Z</dcterms:created>
  <dcterms:modified xsi:type="dcterms:W3CDTF">2022-09-25T10:50:42Z</dcterms:modified>
  <dc:identifier>DAFJBZji8iQ</dc:identifier>
</cp:coreProperties>
</file>